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89" r:id="rId2"/>
    <p:sldId id="258" r:id="rId3"/>
    <p:sldId id="259" r:id="rId4"/>
    <p:sldId id="287" r:id="rId5"/>
    <p:sldId id="288" r:id="rId6"/>
    <p:sldId id="262" r:id="rId7"/>
    <p:sldId id="263" r:id="rId8"/>
    <p:sldId id="264" r:id="rId9"/>
    <p:sldId id="28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81" r:id="rId23"/>
    <p:sldId id="279" r:id="rId24"/>
    <p:sldId id="280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strRef>
              <c:f>'[New Microsoft Office Excel Worksheet.xlsx]Sheet1'!$G$10:$G$11</c:f>
              <c:strCache>
                <c:ptCount val="2"/>
                <c:pt idx="0">
                  <c:v>მდედრობითი</c:v>
                </c:pt>
                <c:pt idx="1">
                  <c:v>მამრობითი</c:v>
                </c:pt>
              </c:strCache>
            </c:strRef>
          </c:cat>
          <c:val>
            <c:numRef>
              <c:f>'[New Microsoft Office Excel Worksheet.xlsx]Sheet1'!$H$10:$H$11</c:f>
              <c:numCache>
                <c:formatCode>0%</c:formatCode>
                <c:ptCount val="2"/>
                <c:pt idx="0">
                  <c:v>0.5900000000000003</c:v>
                </c:pt>
                <c:pt idx="1">
                  <c:v>0.4100000000000002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Worksheet.xlsx]Sheet1'!$J$10:$J$12</c:f>
              <c:strCache>
                <c:ptCount val="3"/>
                <c:pt idx="0">
                  <c:v>დიახ</c:v>
                </c:pt>
                <c:pt idx="1">
                  <c:v>მიჭირს პასუხი</c:v>
                </c:pt>
                <c:pt idx="2">
                  <c:v>არა</c:v>
                </c:pt>
              </c:strCache>
            </c:strRef>
          </c:cat>
          <c:val>
            <c:numRef>
              <c:f>'[New Microsoft Office Excel Worksheet.xlsx]Sheet1'!$K$10:$K$12</c:f>
              <c:numCache>
                <c:formatCode>0%</c:formatCode>
                <c:ptCount val="3"/>
                <c:pt idx="0">
                  <c:v>0.8300000000000004</c:v>
                </c:pt>
                <c:pt idx="1">
                  <c:v>0.11</c:v>
                </c:pt>
                <c:pt idx="2">
                  <c:v>6.0000000000000032E-2</c:v>
                </c:pt>
              </c:numCache>
            </c:numRef>
          </c:val>
        </c:ser>
        <c:dLbls>
          <c:showVal val="1"/>
        </c:dLbls>
        <c:overlap val="-25"/>
        <c:axId val="62537728"/>
        <c:axId val="62539264"/>
      </c:barChart>
      <c:catAx>
        <c:axId val="62537728"/>
        <c:scaling>
          <c:orientation val="minMax"/>
        </c:scaling>
        <c:axPos val="b"/>
        <c:majorTickMark val="none"/>
        <c:tickLblPos val="nextTo"/>
        <c:crossAx val="62539264"/>
        <c:crosses val="autoZero"/>
        <c:auto val="1"/>
        <c:lblAlgn val="ctr"/>
        <c:lblOffset val="100"/>
      </c:catAx>
      <c:valAx>
        <c:axId val="62539264"/>
        <c:scaling>
          <c:orientation val="minMax"/>
        </c:scaling>
        <c:delete val="1"/>
        <c:axPos val="l"/>
        <c:numFmt formatCode="0%" sourceLinked="1"/>
        <c:tickLblPos val="none"/>
        <c:crossAx val="6253772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Worksheet.xlsx]Sheet1'!$I$8:$I$11</c:f>
              <c:strCache>
                <c:ptCount val="4"/>
                <c:pt idx="0">
                  <c:v>ლექტორს არ შემოუტანია</c:v>
                </c:pt>
                <c:pt idx="1">
                  <c:v>მე არ ვიყავი, და აღარ მომიძიებია</c:v>
                </c:pt>
                <c:pt idx="2">
                  <c:v>მიჭირს პასუხი</c:v>
                </c:pt>
                <c:pt idx="3">
                  <c:v>არ მაქვს სილაბუსების ქსეროქსისათვის საჭირო თანხა</c:v>
                </c:pt>
              </c:strCache>
            </c:strRef>
          </c:cat>
          <c:val>
            <c:numRef>
              <c:f>'[New Microsoft Office Excel Worksheet.xlsx]Sheet1'!$J$8:$J$11</c:f>
              <c:numCache>
                <c:formatCode>0%</c:formatCode>
                <c:ptCount val="4"/>
                <c:pt idx="0">
                  <c:v>0.62000000000000044</c:v>
                </c:pt>
                <c:pt idx="1">
                  <c:v>0.2400000000000001</c:v>
                </c:pt>
                <c:pt idx="2">
                  <c:v>0.1</c:v>
                </c:pt>
                <c:pt idx="3">
                  <c:v>4.0000000000000022E-2</c:v>
                </c:pt>
              </c:numCache>
            </c:numRef>
          </c:val>
        </c:ser>
        <c:dLbls>
          <c:showVal val="1"/>
        </c:dLbls>
        <c:overlap val="-25"/>
        <c:axId val="62579840"/>
        <c:axId val="62581376"/>
      </c:barChart>
      <c:catAx>
        <c:axId val="62579840"/>
        <c:scaling>
          <c:orientation val="minMax"/>
        </c:scaling>
        <c:axPos val="b"/>
        <c:majorTickMark val="none"/>
        <c:tickLblPos val="nextTo"/>
        <c:crossAx val="62581376"/>
        <c:crosses val="autoZero"/>
        <c:auto val="1"/>
        <c:lblAlgn val="ctr"/>
        <c:lblOffset val="100"/>
      </c:catAx>
      <c:valAx>
        <c:axId val="62581376"/>
        <c:scaling>
          <c:orientation val="minMax"/>
        </c:scaling>
        <c:delete val="1"/>
        <c:axPos val="l"/>
        <c:numFmt formatCode="0%" sourceLinked="1"/>
        <c:tickLblPos val="none"/>
        <c:crossAx val="62579840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Worksheet.xlsx]Sheet1'!$J$8:$J$11</c:f>
              <c:strCache>
                <c:ptCount val="4"/>
                <c:pt idx="0">
                  <c:v>ძალიან ბევრჯერ</c:v>
                </c:pt>
                <c:pt idx="1">
                  <c:v>ერთხელ</c:v>
                </c:pt>
                <c:pt idx="2">
                  <c:v>არც ერთხელ</c:v>
                </c:pt>
                <c:pt idx="3">
                  <c:v>მიჭირს პასუხი</c:v>
                </c:pt>
              </c:strCache>
            </c:strRef>
          </c:cat>
          <c:val>
            <c:numRef>
              <c:f>'[New Microsoft Office Excel Worksheet.xlsx]Sheet1'!$K$8:$K$11</c:f>
              <c:numCache>
                <c:formatCode>0%</c:formatCode>
                <c:ptCount val="4"/>
                <c:pt idx="0">
                  <c:v>0.33000000000000035</c:v>
                </c:pt>
                <c:pt idx="1">
                  <c:v>0.26</c:v>
                </c:pt>
                <c:pt idx="2">
                  <c:v>0.23</c:v>
                </c:pt>
                <c:pt idx="3">
                  <c:v>0.1800000000000001</c:v>
                </c:pt>
              </c:numCache>
            </c:numRef>
          </c:val>
        </c:ser>
        <c:dLbls>
          <c:showVal val="1"/>
        </c:dLbls>
        <c:overlap val="-25"/>
        <c:axId val="62609664"/>
        <c:axId val="62619648"/>
      </c:barChart>
      <c:catAx>
        <c:axId val="62609664"/>
        <c:scaling>
          <c:orientation val="minMax"/>
        </c:scaling>
        <c:axPos val="b"/>
        <c:majorTickMark val="none"/>
        <c:tickLblPos val="nextTo"/>
        <c:crossAx val="62619648"/>
        <c:crosses val="autoZero"/>
        <c:auto val="1"/>
        <c:lblAlgn val="ctr"/>
        <c:lblOffset val="100"/>
      </c:catAx>
      <c:valAx>
        <c:axId val="62619648"/>
        <c:scaling>
          <c:orientation val="minMax"/>
        </c:scaling>
        <c:delete val="1"/>
        <c:axPos val="l"/>
        <c:numFmt formatCode="0%" sourceLinked="1"/>
        <c:tickLblPos val="none"/>
        <c:crossAx val="62609664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strRef>
              <c:f>'[New Microsoft Office Excel Worksheet.xlsx]Sheet1'!$I$8:$I$9</c:f>
              <c:strCache>
                <c:ptCount val="2"/>
                <c:pt idx="0">
                  <c:v>სწორი პასუხი</c:v>
                </c:pt>
                <c:pt idx="1">
                  <c:v>არასწორი პასუხი</c:v>
                </c:pt>
              </c:strCache>
            </c:strRef>
          </c:cat>
          <c:val>
            <c:numRef>
              <c:f>'[New Microsoft Office Excel Worksheet.xlsx]Sheet1'!$J$8:$J$9</c:f>
              <c:numCache>
                <c:formatCode>0%</c:formatCode>
                <c:ptCount val="2"/>
                <c:pt idx="0">
                  <c:v>0.98</c:v>
                </c:pt>
                <c:pt idx="1">
                  <c:v>2.0000000000000011E-2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Worksheet.xlsx]Sheet1'!$I$9:$I$12</c:f>
              <c:strCache>
                <c:ptCount val="4"/>
                <c:pt idx="0">
                  <c:v>ძალიან ბევრჯერ</c:v>
                </c:pt>
                <c:pt idx="1">
                  <c:v>არც ერთხელ</c:v>
                </c:pt>
                <c:pt idx="2">
                  <c:v>მიჭირს პასუხი</c:v>
                </c:pt>
                <c:pt idx="3">
                  <c:v>ერთხელ</c:v>
                </c:pt>
              </c:strCache>
            </c:strRef>
          </c:cat>
          <c:val>
            <c:numRef>
              <c:f>'[New Microsoft Office Excel Worksheet.xlsx]Sheet1'!$J$9:$J$12</c:f>
              <c:numCache>
                <c:formatCode>0%</c:formatCode>
                <c:ptCount val="4"/>
                <c:pt idx="0">
                  <c:v>0.31000000000000022</c:v>
                </c:pt>
                <c:pt idx="1">
                  <c:v>0.25</c:v>
                </c:pt>
                <c:pt idx="2">
                  <c:v>0.26</c:v>
                </c:pt>
                <c:pt idx="3">
                  <c:v>0.1800000000000001</c:v>
                </c:pt>
              </c:numCache>
            </c:numRef>
          </c:val>
        </c:ser>
        <c:dLbls>
          <c:showVal val="1"/>
        </c:dLbls>
        <c:overlap val="-25"/>
        <c:axId val="62674816"/>
        <c:axId val="62676352"/>
      </c:barChart>
      <c:catAx>
        <c:axId val="62674816"/>
        <c:scaling>
          <c:orientation val="minMax"/>
        </c:scaling>
        <c:axPos val="b"/>
        <c:majorTickMark val="none"/>
        <c:tickLblPos val="nextTo"/>
        <c:crossAx val="62676352"/>
        <c:crosses val="autoZero"/>
        <c:auto val="1"/>
        <c:lblAlgn val="ctr"/>
        <c:lblOffset val="100"/>
      </c:catAx>
      <c:valAx>
        <c:axId val="62676352"/>
        <c:scaling>
          <c:orientation val="minMax"/>
        </c:scaling>
        <c:delete val="1"/>
        <c:axPos val="l"/>
        <c:numFmt formatCode="0%" sourceLinked="1"/>
        <c:tickLblPos val="none"/>
        <c:crossAx val="62674816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Worksheet.xlsx]Sheet1'!$I$8:$I$10</c:f>
              <c:strCache>
                <c:ptCount val="3"/>
                <c:pt idx="0">
                  <c:v>სწორი პასუხი</c:v>
                </c:pt>
                <c:pt idx="1">
                  <c:v>არ ვიცი</c:v>
                </c:pt>
                <c:pt idx="2">
                  <c:v>არასწორი პასუხი</c:v>
                </c:pt>
              </c:strCache>
            </c:strRef>
          </c:cat>
          <c:val>
            <c:numRef>
              <c:f>'[New Microsoft Office Excel Worksheet.xlsx]Sheet1'!$J$8:$J$10</c:f>
              <c:numCache>
                <c:formatCode>0%</c:formatCode>
                <c:ptCount val="3"/>
                <c:pt idx="0">
                  <c:v>0.85000000000000042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overlap val="-25"/>
        <c:axId val="62704256"/>
        <c:axId val="62706048"/>
      </c:barChart>
      <c:catAx>
        <c:axId val="62704256"/>
        <c:scaling>
          <c:orientation val="minMax"/>
        </c:scaling>
        <c:axPos val="b"/>
        <c:majorTickMark val="none"/>
        <c:tickLblPos val="nextTo"/>
        <c:crossAx val="62706048"/>
        <c:crosses val="autoZero"/>
        <c:auto val="1"/>
        <c:lblAlgn val="ctr"/>
        <c:lblOffset val="100"/>
      </c:catAx>
      <c:valAx>
        <c:axId val="62706048"/>
        <c:scaling>
          <c:orientation val="minMax"/>
        </c:scaling>
        <c:delete val="1"/>
        <c:axPos val="l"/>
        <c:numFmt formatCode="0%" sourceLinked="1"/>
        <c:tickLblPos val="none"/>
        <c:crossAx val="62704256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Worksheet.xlsx]Sheet1'!$J$8:$J$9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'[New Microsoft Office Excel Worksheet.xlsx]Sheet1'!$K$8:$K$9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Val val="1"/>
        </c:dLbls>
        <c:overlap val="-25"/>
        <c:axId val="62738432"/>
        <c:axId val="62739968"/>
      </c:barChart>
      <c:catAx>
        <c:axId val="62738432"/>
        <c:scaling>
          <c:orientation val="minMax"/>
        </c:scaling>
        <c:axPos val="b"/>
        <c:majorTickMark val="none"/>
        <c:tickLblPos val="nextTo"/>
        <c:crossAx val="62739968"/>
        <c:crosses val="autoZero"/>
        <c:auto val="1"/>
        <c:lblAlgn val="ctr"/>
        <c:lblOffset val="100"/>
      </c:catAx>
      <c:valAx>
        <c:axId val="62739968"/>
        <c:scaling>
          <c:orientation val="minMax"/>
        </c:scaling>
        <c:delete val="1"/>
        <c:axPos val="l"/>
        <c:numFmt formatCode="0%" sourceLinked="1"/>
        <c:tickLblPos val="none"/>
        <c:crossAx val="62738432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'[New Microsoft Office Excel Worksheet.xlsx]Sheet1'!$I$10:$I$11</c:f>
              <c:strCache>
                <c:ptCount val="2"/>
                <c:pt idx="0">
                  <c:v>დიახ მაქვს ინფორმაცია</c:v>
                </c:pt>
                <c:pt idx="1">
                  <c:v>არ მაქვს ინფორმაცია</c:v>
                </c:pt>
              </c:strCache>
            </c:strRef>
          </c:cat>
          <c:val>
            <c:numRef>
              <c:f>'[New Microsoft Office Excel Worksheet.xlsx]Sheet1'!$J$10:$J$11</c:f>
              <c:numCache>
                <c:formatCode>0%</c:formatCode>
                <c:ptCount val="2"/>
                <c:pt idx="0">
                  <c:v>0.84000000000000041</c:v>
                </c:pt>
                <c:pt idx="1">
                  <c:v>0.16</c:v>
                </c:pt>
              </c:numCache>
            </c:numRef>
          </c:val>
        </c:ser>
        <c:dLbls>
          <c:showVal val="1"/>
        </c:dLbls>
        <c:overlap val="-25"/>
        <c:axId val="62867712"/>
        <c:axId val="62869504"/>
      </c:barChart>
      <c:catAx>
        <c:axId val="62867712"/>
        <c:scaling>
          <c:orientation val="minMax"/>
        </c:scaling>
        <c:axPos val="l"/>
        <c:majorTickMark val="none"/>
        <c:tickLblPos val="nextTo"/>
        <c:crossAx val="62869504"/>
        <c:crosses val="autoZero"/>
        <c:auto val="1"/>
        <c:lblAlgn val="ctr"/>
        <c:lblOffset val="100"/>
      </c:catAx>
      <c:valAx>
        <c:axId val="62869504"/>
        <c:scaling>
          <c:orientation val="minMax"/>
        </c:scaling>
        <c:delete val="1"/>
        <c:axPos val="b"/>
        <c:numFmt formatCode="0%" sourceLinked="1"/>
        <c:tickLblPos val="none"/>
        <c:crossAx val="62867712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Worksheet.xlsx]Sheet1'!$I$9:$I$11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</c:v>
                </c:pt>
              </c:strCache>
            </c:strRef>
          </c:cat>
          <c:val>
            <c:numRef>
              <c:f>'[New Microsoft Office Excel Worksheet.xlsx]Sheet1'!$J$9:$J$11</c:f>
              <c:numCache>
                <c:formatCode>0%</c:formatCode>
                <c:ptCount val="3"/>
                <c:pt idx="0">
                  <c:v>0.85000000000000042</c:v>
                </c:pt>
                <c:pt idx="1">
                  <c:v>0.11</c:v>
                </c:pt>
                <c:pt idx="2">
                  <c:v>4.0000000000000022E-2</c:v>
                </c:pt>
              </c:numCache>
            </c:numRef>
          </c:val>
        </c:ser>
        <c:dLbls>
          <c:showVal val="1"/>
        </c:dLbls>
        <c:overlap val="-25"/>
        <c:axId val="62905728"/>
        <c:axId val="62911616"/>
      </c:barChart>
      <c:catAx>
        <c:axId val="62905728"/>
        <c:scaling>
          <c:orientation val="minMax"/>
        </c:scaling>
        <c:axPos val="b"/>
        <c:majorTickMark val="none"/>
        <c:tickLblPos val="nextTo"/>
        <c:crossAx val="62911616"/>
        <c:crosses val="autoZero"/>
        <c:auto val="1"/>
        <c:lblAlgn val="ctr"/>
        <c:lblOffset val="100"/>
      </c:catAx>
      <c:valAx>
        <c:axId val="62911616"/>
        <c:scaling>
          <c:orientation val="minMax"/>
        </c:scaling>
        <c:delete val="1"/>
        <c:axPos val="l"/>
        <c:numFmt formatCode="0%" sourceLinked="1"/>
        <c:tickLblPos val="none"/>
        <c:crossAx val="6290572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Worksheet.xlsx]Sheet1'!$I$6:$I$10</c:f>
              <c:strCache>
                <c:ptCount val="5"/>
                <c:pt idx="0">
                  <c:v>II კურსი</c:v>
                </c:pt>
                <c:pt idx="1">
                  <c:v>I კურსი</c:v>
                </c:pt>
                <c:pt idx="2">
                  <c:v>III კურსი</c:v>
                </c:pt>
                <c:pt idx="3">
                  <c:v>IV კურსი</c:v>
                </c:pt>
                <c:pt idx="4">
                  <c:v>მაგისტრატურა I კურსი</c:v>
                </c:pt>
              </c:strCache>
            </c:strRef>
          </c:cat>
          <c:val>
            <c:numRef>
              <c:f>'[New Microsoft Office Excel Worksheet.xlsx]Sheet1'!$J$6:$J$10</c:f>
              <c:numCache>
                <c:formatCode>0%</c:formatCode>
                <c:ptCount val="5"/>
                <c:pt idx="0">
                  <c:v>0.39000000000000024</c:v>
                </c:pt>
                <c:pt idx="1">
                  <c:v>0.2400000000000001</c:v>
                </c:pt>
                <c:pt idx="2">
                  <c:v>0.23</c:v>
                </c:pt>
                <c:pt idx="3">
                  <c:v>0.11</c:v>
                </c:pt>
                <c:pt idx="4">
                  <c:v>3.0000000000000002E-2</c:v>
                </c:pt>
              </c:numCache>
            </c:numRef>
          </c:val>
        </c:ser>
        <c:dLbls>
          <c:showVal val="1"/>
        </c:dLbls>
        <c:overlap val="-25"/>
        <c:axId val="60030336"/>
        <c:axId val="61686912"/>
      </c:barChart>
      <c:catAx>
        <c:axId val="60030336"/>
        <c:scaling>
          <c:orientation val="minMax"/>
        </c:scaling>
        <c:axPos val="b"/>
        <c:majorTickMark val="none"/>
        <c:tickLblPos val="nextTo"/>
        <c:crossAx val="61686912"/>
        <c:crosses val="autoZero"/>
        <c:auto val="1"/>
        <c:lblAlgn val="ctr"/>
        <c:lblOffset val="100"/>
      </c:catAx>
      <c:valAx>
        <c:axId val="61686912"/>
        <c:scaling>
          <c:orientation val="minMax"/>
        </c:scaling>
        <c:delete val="1"/>
        <c:axPos val="l"/>
        <c:numFmt formatCode="0%" sourceLinked="1"/>
        <c:tickLblPos val="none"/>
        <c:crossAx val="60030336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Worksheet.xlsx]Sheet1'!$I$9:$I$11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 </c:v>
                </c:pt>
              </c:strCache>
            </c:strRef>
          </c:cat>
          <c:val>
            <c:numRef>
              <c:f>'[New Microsoft Office Excel Worksheet.xlsx]Sheet1'!$J$9:$J$11</c:f>
              <c:numCache>
                <c:formatCode>0%</c:formatCode>
                <c:ptCount val="3"/>
                <c:pt idx="0">
                  <c:v>0.93</c:v>
                </c:pt>
                <c:pt idx="1">
                  <c:v>0.05</c:v>
                </c:pt>
                <c:pt idx="2">
                  <c:v>2.0000000000000011E-2</c:v>
                </c:pt>
              </c:numCache>
            </c:numRef>
          </c:val>
        </c:ser>
        <c:dLbls>
          <c:showVal val="1"/>
        </c:dLbls>
        <c:overlap val="-25"/>
        <c:axId val="63017728"/>
        <c:axId val="63019264"/>
      </c:barChart>
      <c:catAx>
        <c:axId val="63017728"/>
        <c:scaling>
          <c:orientation val="minMax"/>
        </c:scaling>
        <c:axPos val="b"/>
        <c:majorTickMark val="none"/>
        <c:tickLblPos val="nextTo"/>
        <c:crossAx val="63019264"/>
        <c:crosses val="autoZero"/>
        <c:auto val="1"/>
        <c:lblAlgn val="ctr"/>
        <c:lblOffset val="100"/>
      </c:catAx>
      <c:valAx>
        <c:axId val="63019264"/>
        <c:scaling>
          <c:orientation val="minMax"/>
        </c:scaling>
        <c:delete val="1"/>
        <c:axPos val="l"/>
        <c:numFmt formatCode="0%" sourceLinked="1"/>
        <c:tickLblPos val="none"/>
        <c:crossAx val="63017728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Worksheet.xlsx]Sheet1'!$H$7:$H$9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</c:v>
                </c:pt>
              </c:strCache>
            </c:strRef>
          </c:cat>
          <c:val>
            <c:numRef>
              <c:f>'[New Microsoft Office Excel Worksheet.xlsx]Sheet1'!$I$7:$I$9</c:f>
              <c:numCache>
                <c:formatCode>0%</c:formatCode>
                <c:ptCount val="3"/>
                <c:pt idx="0">
                  <c:v>0.66000000000000059</c:v>
                </c:pt>
                <c:pt idx="1">
                  <c:v>0.33000000000000035</c:v>
                </c:pt>
                <c:pt idx="2">
                  <c:v>1.0000000000000005E-2</c:v>
                </c:pt>
              </c:numCache>
            </c:numRef>
          </c:val>
        </c:ser>
        <c:dLbls>
          <c:showVal val="1"/>
        </c:dLbls>
        <c:overlap val="-25"/>
        <c:axId val="63043456"/>
        <c:axId val="63044992"/>
      </c:barChart>
      <c:catAx>
        <c:axId val="63043456"/>
        <c:scaling>
          <c:orientation val="minMax"/>
        </c:scaling>
        <c:axPos val="b"/>
        <c:majorTickMark val="none"/>
        <c:tickLblPos val="nextTo"/>
        <c:crossAx val="63044992"/>
        <c:crosses val="autoZero"/>
        <c:auto val="1"/>
        <c:lblAlgn val="ctr"/>
        <c:lblOffset val="100"/>
      </c:catAx>
      <c:valAx>
        <c:axId val="63044992"/>
        <c:scaling>
          <c:orientation val="minMax"/>
        </c:scaling>
        <c:delete val="1"/>
        <c:axPos val="l"/>
        <c:numFmt formatCode="0%" sourceLinked="1"/>
        <c:tickLblPos val="none"/>
        <c:crossAx val="63043456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Worksheet.xlsx]Sheet1'!$J$8:$J$11</c:f>
              <c:strCache>
                <c:ptCount val="4"/>
                <c:pt idx="0">
                  <c:v>არ ვიცი, არ მიმიმართავს</c:v>
                </c:pt>
                <c:pt idx="1">
                  <c:v>კმაყოფილი ვარ</c:v>
                </c:pt>
                <c:pt idx="2">
                  <c:v>მიჭირს პასუხი</c:v>
                </c:pt>
                <c:pt idx="3">
                  <c:v>არ ვარ კმაყოფილი</c:v>
                </c:pt>
              </c:strCache>
            </c:strRef>
          </c:cat>
          <c:val>
            <c:numRef>
              <c:f>'[New Microsoft Office Excel Worksheet.xlsx]Sheet1'!$K$8:$K$11</c:f>
              <c:numCache>
                <c:formatCode>0%</c:formatCode>
                <c:ptCount val="4"/>
                <c:pt idx="0">
                  <c:v>0.76000000000000045</c:v>
                </c:pt>
                <c:pt idx="1">
                  <c:v>0.1</c:v>
                </c:pt>
                <c:pt idx="2">
                  <c:v>8.0000000000000043E-2</c:v>
                </c:pt>
                <c:pt idx="3">
                  <c:v>6.0000000000000032E-2</c:v>
                </c:pt>
              </c:numCache>
            </c:numRef>
          </c:val>
        </c:ser>
        <c:dLbls>
          <c:showVal val="1"/>
        </c:dLbls>
        <c:overlap val="-25"/>
        <c:axId val="62799232"/>
        <c:axId val="62829696"/>
      </c:barChart>
      <c:catAx>
        <c:axId val="62799232"/>
        <c:scaling>
          <c:orientation val="minMax"/>
        </c:scaling>
        <c:axPos val="b"/>
        <c:majorTickMark val="none"/>
        <c:tickLblPos val="nextTo"/>
        <c:crossAx val="62829696"/>
        <c:crosses val="autoZero"/>
        <c:auto val="1"/>
        <c:lblAlgn val="ctr"/>
        <c:lblOffset val="100"/>
      </c:catAx>
      <c:valAx>
        <c:axId val="62829696"/>
        <c:scaling>
          <c:orientation val="minMax"/>
        </c:scaling>
        <c:delete val="1"/>
        <c:axPos val="l"/>
        <c:numFmt formatCode="0%" sourceLinked="1"/>
        <c:tickLblPos val="none"/>
        <c:crossAx val="62799232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'[New Microsoft Office Excel Worksheet.xlsx]Sheet1'!$J$8:$J$10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</c:v>
                </c:pt>
              </c:strCache>
            </c:strRef>
          </c:cat>
          <c:val>
            <c:numRef>
              <c:f>'[New Microsoft Office Excel Worksheet.xlsx]Sheet1'!$K$8:$K$10</c:f>
              <c:numCache>
                <c:formatCode>0%</c:formatCode>
                <c:ptCount val="3"/>
                <c:pt idx="0">
                  <c:v>0.75000000000000044</c:v>
                </c:pt>
                <c:pt idx="1">
                  <c:v>0.2400000000000001</c:v>
                </c:pt>
                <c:pt idx="2">
                  <c:v>1.0000000000000005E-2</c:v>
                </c:pt>
              </c:numCache>
            </c:numRef>
          </c:val>
        </c:ser>
        <c:dLbls>
          <c:showVal val="1"/>
        </c:dLbls>
        <c:shape val="box"/>
        <c:axId val="64172800"/>
        <c:axId val="64174336"/>
        <c:axId val="0"/>
      </c:bar3DChart>
      <c:catAx>
        <c:axId val="64172800"/>
        <c:scaling>
          <c:orientation val="minMax"/>
        </c:scaling>
        <c:axPos val="b"/>
        <c:majorTickMark val="none"/>
        <c:tickLblPos val="nextTo"/>
        <c:crossAx val="64174336"/>
        <c:crosses val="autoZero"/>
        <c:auto val="1"/>
        <c:lblAlgn val="ctr"/>
        <c:lblOffset val="100"/>
      </c:catAx>
      <c:valAx>
        <c:axId val="64174336"/>
        <c:scaling>
          <c:orientation val="minMax"/>
        </c:scaling>
        <c:delete val="1"/>
        <c:axPos val="l"/>
        <c:numFmt formatCode="0%" sourceLinked="1"/>
        <c:tickLblPos val="none"/>
        <c:crossAx val="64172800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'[New Microsoft Office Excel Worksheet.xlsx]Sheet1'!$I$8:$I$10</c:f>
              <c:strCache>
                <c:ptCount val="3"/>
                <c:pt idx="0">
                  <c:v>ნაწილობრივ</c:v>
                </c:pt>
                <c:pt idx="1">
                  <c:v>დიახ</c:v>
                </c:pt>
                <c:pt idx="2">
                  <c:v>არა</c:v>
                </c:pt>
              </c:strCache>
            </c:strRef>
          </c:cat>
          <c:val>
            <c:numRef>
              <c:f>'[New Microsoft Office Excel Worksheet.xlsx]Sheet1'!$J$8:$J$10</c:f>
              <c:numCache>
                <c:formatCode>0%</c:formatCode>
                <c:ptCount val="3"/>
                <c:pt idx="0">
                  <c:v>0.55000000000000004</c:v>
                </c:pt>
                <c:pt idx="1">
                  <c:v>0.26</c:v>
                </c:pt>
                <c:pt idx="2">
                  <c:v>0.19</c:v>
                </c:pt>
              </c:numCache>
            </c:numRef>
          </c:val>
        </c:ser>
        <c:dLbls>
          <c:showVal val="1"/>
        </c:dLbls>
        <c:overlap val="-25"/>
        <c:axId val="64210816"/>
        <c:axId val="64212352"/>
      </c:barChart>
      <c:catAx>
        <c:axId val="64210816"/>
        <c:scaling>
          <c:orientation val="minMax"/>
        </c:scaling>
        <c:axPos val="l"/>
        <c:majorTickMark val="none"/>
        <c:tickLblPos val="nextTo"/>
        <c:crossAx val="64212352"/>
        <c:crosses val="autoZero"/>
        <c:auto val="1"/>
        <c:lblAlgn val="ctr"/>
        <c:lblOffset val="100"/>
      </c:catAx>
      <c:valAx>
        <c:axId val="64212352"/>
        <c:scaling>
          <c:orientation val="minMax"/>
        </c:scaling>
        <c:delete val="1"/>
        <c:axPos val="b"/>
        <c:numFmt formatCode="0%" sourceLinked="1"/>
        <c:tickLblPos val="none"/>
        <c:crossAx val="64210816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Worksheet.xlsx]Sheet1'!$I$9:$I$13</c:f>
              <c:strCache>
                <c:ptCount val="5"/>
                <c:pt idx="0">
                  <c:v>საიტი არ არის საინტერესო</c:v>
                </c:pt>
                <c:pt idx="1">
                  <c:v>ვერ ვიღებ სათანადო ინფორმაციას</c:v>
                </c:pt>
                <c:pt idx="2">
                  <c:v>მიჭირს პასუხი</c:v>
                </c:pt>
                <c:pt idx="3">
                  <c:v>არ მაინტერესებს</c:v>
                </c:pt>
                <c:pt idx="4">
                  <c:v>მისამართი არ ვიცი</c:v>
                </c:pt>
              </c:strCache>
            </c:strRef>
          </c:cat>
          <c:val>
            <c:numRef>
              <c:f>'[New Microsoft Office Excel Worksheet.xlsx]Sheet1'!$J$9:$J$13</c:f>
              <c:numCache>
                <c:formatCode>0%</c:formatCode>
                <c:ptCount val="5"/>
                <c:pt idx="0">
                  <c:v>0.5</c:v>
                </c:pt>
                <c:pt idx="1">
                  <c:v>0.19</c:v>
                </c:pt>
                <c:pt idx="2">
                  <c:v>0.15000000000000011</c:v>
                </c:pt>
                <c:pt idx="3">
                  <c:v>0.12000000000000002</c:v>
                </c:pt>
                <c:pt idx="4">
                  <c:v>4.0000000000000022E-2</c:v>
                </c:pt>
              </c:numCache>
            </c:numRef>
          </c:val>
        </c:ser>
        <c:dLbls>
          <c:showVal val="1"/>
        </c:dLbls>
        <c:overlap val="-25"/>
        <c:axId val="64224256"/>
        <c:axId val="53093120"/>
      </c:barChart>
      <c:catAx>
        <c:axId val="64224256"/>
        <c:scaling>
          <c:orientation val="minMax"/>
        </c:scaling>
        <c:axPos val="b"/>
        <c:majorTickMark val="none"/>
        <c:tickLblPos val="nextTo"/>
        <c:crossAx val="53093120"/>
        <c:crosses val="autoZero"/>
        <c:auto val="1"/>
        <c:lblAlgn val="ctr"/>
        <c:lblOffset val="100"/>
      </c:catAx>
      <c:valAx>
        <c:axId val="53093120"/>
        <c:scaling>
          <c:orientation val="minMax"/>
        </c:scaling>
        <c:delete val="1"/>
        <c:axPos val="l"/>
        <c:numFmt formatCode="0%" sourceLinked="1"/>
        <c:tickLblPos val="none"/>
        <c:crossAx val="6422425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Worksheet.xlsx]Sheet1'!$H$9:$H$11</c:f>
              <c:strCache>
                <c:ptCount val="3"/>
                <c:pt idx="0">
                  <c:v>ნაწილობრივ მომწონს</c:v>
                </c:pt>
                <c:pt idx="1">
                  <c:v>მომწონს</c:v>
                </c:pt>
                <c:pt idx="2">
                  <c:v>არ მომწონს</c:v>
                </c:pt>
              </c:strCache>
            </c:strRef>
          </c:cat>
          <c:val>
            <c:numRef>
              <c:f>'[New Microsoft Office Excel Worksheet.xlsx]Sheet1'!$I$9:$I$11</c:f>
              <c:numCache>
                <c:formatCode>0%</c:formatCode>
                <c:ptCount val="3"/>
                <c:pt idx="0">
                  <c:v>0.53</c:v>
                </c:pt>
                <c:pt idx="1">
                  <c:v>0.2400000000000001</c:v>
                </c:pt>
                <c:pt idx="2">
                  <c:v>0.23</c:v>
                </c:pt>
              </c:numCache>
            </c:numRef>
          </c:val>
        </c:ser>
        <c:dLbls>
          <c:showVal val="1"/>
        </c:dLbls>
        <c:overlap val="-25"/>
        <c:axId val="61723392"/>
        <c:axId val="61724928"/>
      </c:barChart>
      <c:catAx>
        <c:axId val="61723392"/>
        <c:scaling>
          <c:orientation val="minMax"/>
        </c:scaling>
        <c:axPos val="b"/>
        <c:majorTickMark val="none"/>
        <c:tickLblPos val="nextTo"/>
        <c:crossAx val="61724928"/>
        <c:crosses val="autoZero"/>
        <c:auto val="1"/>
        <c:lblAlgn val="ctr"/>
        <c:lblOffset val="100"/>
      </c:catAx>
      <c:valAx>
        <c:axId val="6172492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61723392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Worksheet.xlsx]Sheet1'!$I$9:$I$12</c:f>
              <c:strCache>
                <c:ptCount val="4"/>
                <c:pt idx="0">
                  <c:v>ნაწილობრივ დაცულია, ნაწილობრივ არა</c:v>
                </c:pt>
                <c:pt idx="1">
                  <c:v>სრულადაა დაცული</c:v>
                </c:pt>
                <c:pt idx="2">
                  <c:v>საერთოდ არ არის დაცული</c:v>
                </c:pt>
                <c:pt idx="3">
                  <c:v>მიჭირს პასუხი</c:v>
                </c:pt>
              </c:strCache>
            </c:strRef>
          </c:cat>
          <c:val>
            <c:numRef>
              <c:f>'[New Microsoft Office Excel Worksheet.xlsx]Sheet1'!$J$9:$J$12</c:f>
              <c:numCache>
                <c:formatCode>0%</c:formatCode>
                <c:ptCount val="4"/>
                <c:pt idx="0">
                  <c:v>0.62000000000000044</c:v>
                </c:pt>
                <c:pt idx="1">
                  <c:v>0.27</c:v>
                </c:pt>
                <c:pt idx="2">
                  <c:v>7.0000000000000021E-2</c:v>
                </c:pt>
                <c:pt idx="3">
                  <c:v>4.0000000000000022E-2</c:v>
                </c:pt>
              </c:numCache>
            </c:numRef>
          </c:val>
        </c:ser>
        <c:axId val="62014976"/>
        <c:axId val="62016512"/>
      </c:barChart>
      <c:catAx>
        <c:axId val="62014976"/>
        <c:scaling>
          <c:orientation val="minMax"/>
        </c:scaling>
        <c:axPos val="b"/>
        <c:majorTickMark val="none"/>
        <c:tickLblPos val="nextTo"/>
        <c:crossAx val="62016512"/>
        <c:crosses val="autoZero"/>
        <c:auto val="1"/>
        <c:lblAlgn val="ctr"/>
        <c:lblOffset val="100"/>
      </c:catAx>
      <c:valAx>
        <c:axId val="62016512"/>
        <c:scaling>
          <c:orientation val="minMax"/>
        </c:scaling>
        <c:axPos val="l"/>
        <c:majorGridlines/>
        <c:title>
          <c:layout/>
        </c:title>
        <c:numFmt formatCode="0%" sourceLinked="1"/>
        <c:majorTickMark val="none"/>
        <c:tickLblPos val="nextTo"/>
        <c:crossAx val="620149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Worksheet.xlsx]Sheet1'!$H$8:$H$11</c:f>
              <c:strCache>
                <c:ptCount val="4"/>
                <c:pt idx="0">
                  <c:v>საშუალო</c:v>
                </c:pt>
                <c:pt idx="1">
                  <c:v>დაბალი</c:v>
                </c:pt>
                <c:pt idx="2">
                  <c:v>მაღალი</c:v>
                </c:pt>
                <c:pt idx="3">
                  <c:v>საკმაოდ დაბალი</c:v>
                </c:pt>
              </c:strCache>
            </c:strRef>
          </c:cat>
          <c:val>
            <c:numRef>
              <c:f>'[New Microsoft Office Excel Worksheet.xlsx]Sheet1'!$I$8:$I$11</c:f>
              <c:numCache>
                <c:formatCode>0%</c:formatCode>
                <c:ptCount val="4"/>
                <c:pt idx="0">
                  <c:v>0.65000000000000058</c:v>
                </c:pt>
                <c:pt idx="1">
                  <c:v>0.22</c:v>
                </c:pt>
                <c:pt idx="2">
                  <c:v>0.1</c:v>
                </c:pt>
                <c:pt idx="3">
                  <c:v>3.0000000000000002E-2</c:v>
                </c:pt>
              </c:numCache>
            </c:numRef>
          </c:val>
        </c:ser>
        <c:dLbls>
          <c:showVal val="1"/>
        </c:dLbls>
        <c:overlap val="-25"/>
        <c:axId val="62051072"/>
        <c:axId val="62052608"/>
      </c:barChart>
      <c:catAx>
        <c:axId val="62051072"/>
        <c:scaling>
          <c:orientation val="minMax"/>
        </c:scaling>
        <c:axPos val="b"/>
        <c:majorTickMark val="none"/>
        <c:tickLblPos val="nextTo"/>
        <c:crossAx val="62052608"/>
        <c:crosses val="autoZero"/>
        <c:auto val="1"/>
        <c:lblAlgn val="ctr"/>
        <c:lblOffset val="100"/>
      </c:catAx>
      <c:valAx>
        <c:axId val="62052608"/>
        <c:scaling>
          <c:orientation val="minMax"/>
        </c:scaling>
        <c:delete val="1"/>
        <c:axPos val="l"/>
        <c:numFmt formatCode="0%" sourceLinked="1"/>
        <c:tickLblPos val="none"/>
        <c:crossAx val="6205107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'[New Microsoft Office Excel Worksheet.xlsx]Sheet1'!$I$11:$I$14</c:f>
              <c:strCache>
                <c:ptCount val="4"/>
                <c:pt idx="0">
                  <c:v>ძირითადად იყენებენ</c:v>
                </c:pt>
                <c:pt idx="1">
                  <c:v>ნაწილობრივ იყენებენ</c:v>
                </c:pt>
                <c:pt idx="2">
                  <c:v>საერთოდ არ იყენებენ</c:v>
                </c:pt>
                <c:pt idx="3">
                  <c:v>მიჭირს პასუხი</c:v>
                </c:pt>
              </c:strCache>
            </c:strRef>
          </c:cat>
          <c:val>
            <c:numRef>
              <c:f>'[New Microsoft Office Excel Worksheet.xlsx]Sheet1'!$J$11:$J$14</c:f>
              <c:numCache>
                <c:formatCode>0%</c:formatCode>
                <c:ptCount val="4"/>
                <c:pt idx="0">
                  <c:v>0.52</c:v>
                </c:pt>
                <c:pt idx="1">
                  <c:v>0.44</c:v>
                </c:pt>
                <c:pt idx="2">
                  <c:v>3.0000000000000002E-2</c:v>
                </c:pt>
                <c:pt idx="3">
                  <c:v>1.0000000000000005E-2</c:v>
                </c:pt>
              </c:numCache>
            </c:numRef>
          </c:val>
        </c:ser>
        <c:dLbls>
          <c:showVal val="1"/>
        </c:dLbls>
        <c:overlap val="-25"/>
        <c:axId val="62150528"/>
        <c:axId val="62152064"/>
      </c:barChart>
      <c:catAx>
        <c:axId val="62150528"/>
        <c:scaling>
          <c:orientation val="minMax"/>
        </c:scaling>
        <c:axPos val="l"/>
        <c:majorTickMark val="none"/>
        <c:tickLblPos val="nextTo"/>
        <c:crossAx val="62152064"/>
        <c:crosses val="autoZero"/>
        <c:auto val="1"/>
        <c:lblAlgn val="ctr"/>
        <c:lblOffset val="100"/>
      </c:catAx>
      <c:valAx>
        <c:axId val="62152064"/>
        <c:scaling>
          <c:orientation val="minMax"/>
        </c:scaling>
        <c:delete val="1"/>
        <c:axPos val="b"/>
        <c:numFmt formatCode="0%" sourceLinked="1"/>
        <c:tickLblPos val="none"/>
        <c:crossAx val="6215052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Worksheet.xlsx]Sheet1'!$I$9:$I$11</c:f>
              <c:strCache>
                <c:ptCount val="3"/>
                <c:pt idx="0">
                  <c:v>ზოგი საგნის კი, ზოგი საგნის არა</c:v>
                </c:pt>
                <c:pt idx="1">
                  <c:v>მაქვს ყველა საგნის</c:v>
                </c:pt>
                <c:pt idx="2">
                  <c:v>არც ერთი საგნის არ მაქვს</c:v>
                </c:pt>
              </c:strCache>
            </c:strRef>
          </c:cat>
          <c:val>
            <c:numRef>
              <c:f>'[New Microsoft Office Excel Worksheet.xlsx]Sheet1'!$J$9:$J$11</c:f>
              <c:numCache>
                <c:formatCode>0%</c:formatCode>
                <c:ptCount val="3"/>
                <c:pt idx="0">
                  <c:v>0.54</c:v>
                </c:pt>
                <c:pt idx="1">
                  <c:v>0.27</c:v>
                </c:pt>
                <c:pt idx="2">
                  <c:v>0.19</c:v>
                </c:pt>
              </c:numCache>
            </c:numRef>
          </c:val>
        </c:ser>
        <c:dLbls>
          <c:showVal val="1"/>
        </c:dLbls>
        <c:overlap val="-25"/>
        <c:axId val="62168448"/>
        <c:axId val="61932672"/>
      </c:barChart>
      <c:catAx>
        <c:axId val="62168448"/>
        <c:scaling>
          <c:orientation val="minMax"/>
        </c:scaling>
        <c:axPos val="b"/>
        <c:majorTickMark val="none"/>
        <c:tickLblPos val="nextTo"/>
        <c:crossAx val="61932672"/>
        <c:crosses val="autoZero"/>
        <c:auto val="1"/>
        <c:lblAlgn val="ctr"/>
        <c:lblOffset val="100"/>
      </c:catAx>
      <c:valAx>
        <c:axId val="61932672"/>
        <c:scaling>
          <c:orientation val="minMax"/>
        </c:scaling>
        <c:delete val="1"/>
        <c:axPos val="l"/>
        <c:numFmt formatCode="0%" sourceLinked="1"/>
        <c:tickLblPos val="none"/>
        <c:crossAx val="6216844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'[New Microsoft Office Excel Worksheet.xlsx]Sheet1'!$I$9:$I$11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</c:v>
                </c:pt>
              </c:strCache>
            </c:strRef>
          </c:cat>
          <c:val>
            <c:numRef>
              <c:f>'[New Microsoft Office Excel Worksheet.xlsx]Sheet1'!$J$9:$J$11</c:f>
              <c:numCache>
                <c:formatCode>0%</c:formatCode>
                <c:ptCount val="3"/>
                <c:pt idx="0">
                  <c:v>0.79</c:v>
                </c:pt>
                <c:pt idx="1">
                  <c:v>0.17</c:v>
                </c:pt>
                <c:pt idx="2">
                  <c:v>4.0000000000000022E-2</c:v>
                </c:pt>
              </c:numCache>
            </c:numRef>
          </c:val>
        </c:ser>
        <c:dLbls>
          <c:showVal val="1"/>
        </c:dLbls>
        <c:overlap val="-25"/>
        <c:axId val="61952768"/>
        <c:axId val="61954304"/>
      </c:barChart>
      <c:catAx>
        <c:axId val="61952768"/>
        <c:scaling>
          <c:orientation val="minMax"/>
        </c:scaling>
        <c:axPos val="l"/>
        <c:majorTickMark val="none"/>
        <c:tickLblPos val="nextTo"/>
        <c:crossAx val="61954304"/>
        <c:crosses val="autoZero"/>
        <c:auto val="1"/>
        <c:lblAlgn val="ctr"/>
        <c:lblOffset val="100"/>
      </c:catAx>
      <c:valAx>
        <c:axId val="61954304"/>
        <c:scaling>
          <c:orientation val="minMax"/>
        </c:scaling>
        <c:delete val="1"/>
        <c:axPos val="b"/>
        <c:numFmt formatCode="0%" sourceLinked="1"/>
        <c:tickLblPos val="none"/>
        <c:crossAx val="6195276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strRef>
              <c:f>'[New Microsoft Office Excel Worksheet.xlsx]Sheet1'!$J$9:$J$10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'[New Microsoft Office Excel Worksheet.xlsx]Sheet1'!$K$9:$K$10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21C67-382C-46EA-8636-D529A78CAD1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FE5F-3924-4095-9090-CC9A29415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FE5F-3924-4095-9090-CC9A29415E1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5181600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/>
              <a:t>თელავის უნივერსიტეტის სტუდენტების გამოკითხვა</a:t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სოციალურ მეცნიერებათა, ბიზნესისა და სამართლის ფაკულტეტი</a:t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სალომე თათულიშვილი  დეკემბერი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გაქვთ თუ არა ყველა იმ საგნის სილაბუსი, რომლებსაც ამ სემესტრში სწავლობთ?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მიგიმართავთ თუ არა თქვენი ლექტორებისათვის  სილაბუსით  გათვალისწინებული  დამატებითი კონსულტაციების მისაღებად?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გიწევენ თუ არა ლექტორები სილაბუსით გათვალისწინებულ დამატებით კონსულტაციებს?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სილაბუსებში ლექტორების მიერ მითითებული ლიტერატურა არის თუ არა თელავის უნივერსიტეტის ბიბლიოთეკაში?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რა მიზეზით არ გაქვთ ეს სილაბუსი / სილაბუსები?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უნივერსიტეტში სწავლის მანძილზე, რამდენჯერ გქონდათ შეხვედრა თქვენი ფაკულტეტის დეკანთან?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რა ჰქვია მას?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200" b="1" dirty="0" smtClean="0"/>
              <a:t/>
            </a:r>
            <a:br>
              <a:rPr lang="ka-GE" sz="22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400" b="1" dirty="0" smtClean="0"/>
              <a:t>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წარმომადგენელთან?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400" b="1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800" b="1" dirty="0" smtClean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რა ჰქვია მას?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პირადად თქვენთვის, მისაღებია თუ არა, რომ ლექციაზე დასწრება შეფასდეს კონკრეტული ქულით?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კვლევის დეტალები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r>
              <a:rPr lang="ka-GE" sz="3200" dirty="0" smtClean="0"/>
              <a:t>კვლევის ჩატარების თარიღი:</a:t>
            </a:r>
            <a:r>
              <a:rPr lang="en-US" sz="3200" dirty="0" smtClean="0"/>
              <a:t> </a:t>
            </a:r>
            <a:r>
              <a:rPr lang="ka-GE" sz="3200" dirty="0" smtClean="0"/>
              <a:t>ნოემბერი – დეკემბერი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კვლევა ჩაატარა 2 ინტერვიუერმა;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კვლევის მეთოდი: რაოდენობრივი კვლევა, პირისპირ ინტერვიუ;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გენერალური ერთობლიობა</a:t>
            </a:r>
            <a:r>
              <a:rPr lang="en-US" sz="3200" dirty="0" smtClean="0"/>
              <a:t>: </a:t>
            </a:r>
            <a:r>
              <a:rPr lang="ka-GE" sz="3200" dirty="0" smtClean="0"/>
              <a:t>თელავის სახელმწიფო უნივერსიტეტის სოციალურ </a:t>
            </a:r>
            <a:r>
              <a:rPr lang="ka-GE" sz="3200" dirty="0" smtClean="0"/>
              <a:t>მეცნიერებ</a:t>
            </a:r>
            <a:r>
              <a:rPr lang="ka-GE" sz="3200" dirty="0" smtClean="0"/>
              <a:t>ა</a:t>
            </a:r>
            <a:r>
              <a:rPr lang="ka-GE" sz="3200" dirty="0" smtClean="0"/>
              <a:t>თა</a:t>
            </a:r>
            <a:r>
              <a:rPr lang="ka-GE" sz="3200" dirty="0" smtClean="0"/>
              <a:t>, ბიზნესისა და სამართლის სტუდენტები;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შერჩევითი ერთობლიობა: 100 სტუდენტი</a:t>
            </a:r>
            <a:r>
              <a:rPr lang="en-US" sz="3200" dirty="0" smtClean="0"/>
              <a:t>.</a:t>
            </a:r>
            <a:endParaRPr lang="ka-GE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გაქვთ თუ არა ინფორმაცია რა კრიტერიუმების გათვალისწინებით ხდება სტიპენდიების დანიშვნა ჩვენს უნივერსიტეტში?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/>
              <a:t>სარგებლობთ, თუ არა უნივერსიტეტის ბიბლიოთეკის ლიტერატურით?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კმაყოფილი ხართ თუ არა უნივერსიტეტის ბიბლიოთეკის თანამშრომლების მიერ გაწეული მომსახურებით?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/>
              <a:t>ზოგადად გაქვთ თუ არა ინფორმაცია, თელავის უნივერსიტეტში არსებული გაცვლითი პროგრამების შესახებ?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ka-GE" sz="2800" b="1" dirty="0" smtClean="0"/>
              <a:t>კმაყოფილი ხართ თუ არა უნივერსიტეტის საერთაშორისო ურთიერთობების სამსახურის თანამშრომლების მიერ გაწეული კონსულტაციით?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შედიხართ თუ არა უნივერსიტეტის ოფიციალურ ვებ-გვერდზე ინფორმაციის მისაღებად?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იღებთ თუ არა ამომწურავ ინფორმაციას უნივერსიტეტის ოფიციალური საიტიდან?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/>
              <a:t>რატომ არ შედიხართ უნივერსიტეტის ოფიციალურ ვებ</a:t>
            </a:r>
            <a:r>
              <a:rPr lang="en-US" sz="3200" b="1" dirty="0" smtClean="0"/>
              <a:t> </a:t>
            </a:r>
            <a:r>
              <a:rPr lang="ka-GE" sz="3200" b="1" dirty="0" smtClean="0"/>
              <a:t>-გვერდზე?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ka-GE" sz="5400" dirty="0" smtClean="0"/>
              <a:t>დიდი მადლობა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/>
            <a:r>
              <a:rPr lang="en-US" dirty="0" err="1" smtClean="0"/>
              <a:t>რესპონდენტის</a:t>
            </a:r>
            <a:r>
              <a:rPr lang="en-US" dirty="0" smtClean="0"/>
              <a:t> </a:t>
            </a:r>
            <a:r>
              <a:rPr lang="en-US" dirty="0" err="1" smtClean="0"/>
              <a:t>სქესი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რომელ კურსზე სწავლობთ?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ზოგადად, რამდენად მოგწონთ ან რამდენად არ მოგწონთ თელავის სახელმწიფო უნივერსიტეტში სწავლა?</a:t>
            </a:r>
            <a:r>
              <a:rPr lang="ka-GE" sz="2800" dirty="0" smtClean="0"/>
              <a:t>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</a:t>
            </a:r>
            <a:r>
              <a:rPr lang="ka-GE" sz="2800" dirty="0" smtClean="0"/>
              <a:t>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როგორ შეაფასებდით სწავლის ხარისხს თელავის სახელმწიფო უნივერსიტეტში?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>
                <a:solidFill>
                  <a:schemeClr val="tx1"/>
                </a:solidFill>
              </a:rPr>
              <a:t>როგორ ფიქრობთ, რა არის ყველაზე უფრო საჭირო იმისათვის, რომ ჩვენს უნივერსიტეტში იყოს სწავლის მაღალი ხარისხი?</a:t>
            </a:r>
            <a:r>
              <a:rPr lang="ka-GE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a-GE" sz="2300" dirty="0" smtClean="0"/>
              <a:t>ახალი სასწავლო პროგრამების დანერგვა - 53 %</a:t>
            </a:r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პროფესორ-მასწავლებლების კვალიფიკაციის ამაღლება – 22%</a:t>
            </a:r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ლექტორების მიერ სტუდენტთა ცოდნის სამართლიანი შეფასება - 9 %</a:t>
            </a:r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სტუდენტების მონდომება / მოწადინება / მეტი აქტიურობა - 4 %</a:t>
            </a:r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პროფესორ-მასწავლებლებსა და სტუდენტებს შორის ურთიერთობის გაუმჯობესება - 3%</a:t>
            </a:r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უნივერსიტეტის კეთილმოწყობა, აუდიტორიების რემონტი - 3 %</a:t>
            </a:r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ბიბლიოთეკაში ახალი სახელმძღვანელოების შეძენა / გადახალისება - 2 %</a:t>
            </a:r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კომპიუტერული კლასების რაოდენობის გაზრდა 2 %</a:t>
            </a:r>
          </a:p>
          <a:p>
            <a:pPr>
              <a:buFont typeface="Wingdings" pitchFamily="2" charset="2"/>
              <a:buChar char="Ø"/>
            </a:pPr>
            <a:r>
              <a:rPr lang="ka-GE" sz="2300" dirty="0" smtClean="0"/>
              <a:t>მიჭირს პასუხის გაცემა - 2 %</a:t>
            </a:r>
          </a:p>
          <a:p>
            <a:pPr>
              <a:buNone/>
            </a:pPr>
            <a:endParaRPr lang="en-US" sz="23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pPr>
              <a:buFont typeface="Wingdings" pitchFamily="2" charset="2"/>
              <a:buChar char="Ø"/>
            </a:pPr>
            <a:endParaRPr lang="en-US" sz="19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endParaRPr lang="ka-GE" sz="1800" dirty="0" smtClean="0"/>
          </a:p>
          <a:p>
            <a:endParaRPr lang="ka-GE" sz="1800" dirty="0" smtClean="0"/>
          </a:p>
          <a:p>
            <a:endParaRPr lang="ka-GE" sz="1800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ka-GE" dirty="0" smtClean="0">
              <a:solidFill>
                <a:srgbClr val="FF0000"/>
              </a:solidFill>
            </a:endParaRPr>
          </a:p>
          <a:p>
            <a:endParaRPr lang="ka-GE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ka-GE" dirty="0" smtClean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2147</TotalTime>
  <Words>369</Words>
  <Application>Microsoft Office PowerPoint</Application>
  <PresentationFormat>On-screen Show (4:3)</PresentationFormat>
  <Paragraphs>68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თელავის უნივერსიტეტის სტუდენტების გამოკითხვა  სოციალურ მეცნიერებათა, ბიზნესისა და სამართლის ფაკულტეტი  </vt:lpstr>
      <vt:lpstr>კვლევის დეტალები</vt:lpstr>
      <vt:lpstr>რესპონდენტის სქესი </vt:lpstr>
      <vt:lpstr>რომელ კურსზე სწავლობთ?</vt:lpstr>
      <vt:lpstr>ზოგადად, რამდენად მოგწონთ ან რამდენად არ მოგწონთ თელავის სახელმწიფო უნივერსიტეტში სწავლა? </vt:lpstr>
      <vt:lpstr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 </vt:lpstr>
      <vt:lpstr>როგორ შეაფასებდით სწავლის ხარისხს თელავის სახელმწიფო უნივერსიტეტში? </vt:lpstr>
      <vt:lpstr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vt:lpstr>
      <vt:lpstr>როგორ ფიქრობთ, რა არის ყველაზე უფრო საჭირო იმისათვის, რომ ჩვენს უნივერსიტეტში იყოს სწავლის მაღალი ხარისხი? </vt:lpstr>
      <vt:lpstr>გაქვთ თუ არა ყველა იმ საგნის სილაბუსი, რომლებსაც ამ სემესტრში სწავლობთ? </vt:lpstr>
      <vt:lpstr>მიგიმართავთ თუ არა თქვენი ლექტორებისათვის  სილაბუსით  გათვალისწინებული  დამატებითი კონსულტაციების მისაღებად?</vt:lpstr>
      <vt:lpstr>გიწევენ თუ არა ლექტორები სილაბუსით გათვალისწინებულ დამატებით კონსულტაციებს?</vt:lpstr>
      <vt:lpstr>სილაბუსებში ლექტორების მიერ მითითებული ლიტერატურა არის თუ არა თელავის უნივერსიტეტის ბიბლიოთეკაში?</vt:lpstr>
      <vt:lpstr>რა მიზეზით არ გაქვთ ეს სილაბუსი / სილაბუსები? </vt:lpstr>
      <vt:lpstr>უნივერსიტეტში სწავლის მანძილზე, რამდენჯერ გქონდათ შეხვედრა თქვენი ფაკულტეტის დეკანთან?</vt:lpstr>
      <vt:lpstr>რა ჰქვია მას?</vt:lpstr>
      <vt:lpstr>   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წარმომადგენელთან?     </vt:lpstr>
      <vt:lpstr>რა ჰქვია მას?</vt:lpstr>
      <vt:lpstr>პირადად თქვენთვის, მისაღებია თუ არა, რომ ლექციაზე დასწრება შეფასდეს კონკრეტული ქულით?</vt:lpstr>
      <vt:lpstr>გაქვთ თუ არა ინფორმაცია რა კრიტერიუმების გათვალისწინებით ხდება სტიპენდიების დანიშვნა ჩვენს უნივერსიტეტში?</vt:lpstr>
      <vt:lpstr>სარგებლობთ, თუ არა უნივერსიტეტის ბიბლიოთეკის ლიტერატურით?</vt:lpstr>
      <vt:lpstr>კმაყოფილი ხართ თუ არა უნივერსიტეტის ბიბლიოთეკის თანამშრომლების მიერ გაწეული მომსახურებით?</vt:lpstr>
      <vt:lpstr>ზოგადად გაქვთ თუ არა ინფორმაცია, თელავის უნივერსიტეტში არსებული გაცვლითი პროგრამების შესახებ?</vt:lpstr>
      <vt:lpstr> კმაყოფილი ხართ თუ არა უნივერსიტეტის საერთაშორისო ურთიერთობების სამსახურის თანამშრომლების მიერ გაწეული კონსულტაციით? </vt:lpstr>
      <vt:lpstr>შედიხართ თუ არა უნივერსიტეტის ოფიციალურ ვებ-გვერდზე ინფორმაციის მისაღებად?</vt:lpstr>
      <vt:lpstr>იღებთ თუ არა ამომწურავ ინფორმაციას უნივერსიტეტის ოფიციალური საიტიდან?</vt:lpstr>
      <vt:lpstr>რატომ არ შედიხართ უნივერსიტეტის ოფიციალურ ვებ -გვერდზე?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განათლების მეცნიერებათა ფაკულტეტი</dc:title>
  <dc:creator>computer</dc:creator>
  <cp:lastModifiedBy>computer</cp:lastModifiedBy>
  <cp:revision>52</cp:revision>
  <dcterms:created xsi:type="dcterms:W3CDTF">2006-08-16T00:00:00Z</dcterms:created>
  <dcterms:modified xsi:type="dcterms:W3CDTF">2013-12-18T06:59:05Z</dcterms:modified>
</cp:coreProperties>
</file>